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gif>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d21091880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d21091880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21091880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21091880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cf75440ac1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cf75440ac1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cf75440ac1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cf75440ac1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102a8503b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102a8503b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d08cd276b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d08cd276b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d102a8503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d102a8503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d210918809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d210918809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102a8503b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102a8503b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d102a8503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d102a8503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08cd276b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d08cd276b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08cd276b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d08cd276b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08cd276b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08cd276b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08cd276b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08cd276b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d2109188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d2109188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21091880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21091880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rops.dagstuhl.de/opus/volltexte/2018/8818/pdf/LIPIcs-FUN-2018-27.pdf" TargetMode="External"/><Relationship Id="rId4" Type="http://schemas.openxmlformats.org/officeDocument/2006/relationships/hyperlink" Target="https://www.speedrun.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rot="113">
            <a:off x="0" y="2919800"/>
            <a:ext cx="9144000" cy="205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Complexity Behind Speedrunning in Video Games</a:t>
            </a:r>
            <a:endParaRPr sz="4000"/>
          </a:p>
        </p:txBody>
      </p:sp>
      <p:sp>
        <p:nvSpPr>
          <p:cNvPr id="135" name="Google Shape;135;p13"/>
          <p:cNvSpPr txBox="1"/>
          <p:nvPr>
            <p:ph idx="1" type="subTitle"/>
          </p:nvPr>
        </p:nvSpPr>
        <p:spPr>
          <a:xfrm flipH="1">
            <a:off x="311696" y="390167"/>
            <a:ext cx="8520600" cy="7389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Arial"/>
                <a:ea typeface="Arial"/>
                <a:cs typeface="Arial"/>
                <a:sym typeface="Arial"/>
              </a:rPr>
              <a:t>By: Harley Vispo, Kevin </a:t>
            </a:r>
            <a:r>
              <a:rPr lang="en" sz="1800">
                <a:latin typeface="Arial"/>
                <a:ea typeface="Arial"/>
                <a:cs typeface="Arial"/>
                <a:sym typeface="Arial"/>
              </a:rPr>
              <a:t>Zheng</a:t>
            </a:r>
            <a:r>
              <a:rPr lang="en" sz="1800">
                <a:latin typeface="Arial"/>
                <a:ea typeface="Arial"/>
                <a:cs typeface="Arial"/>
                <a:sym typeface="Arial"/>
              </a:rPr>
              <a:t>, </a:t>
            </a:r>
            <a:endParaRPr sz="1800">
              <a:latin typeface="Arial"/>
              <a:ea typeface="Arial"/>
              <a:cs typeface="Arial"/>
              <a:sym typeface="Arial"/>
            </a:endParaRPr>
          </a:p>
          <a:p>
            <a:pPr indent="0" lvl="0" marL="0" rtl="0" algn="ctr">
              <a:spcBef>
                <a:spcPts val="0"/>
              </a:spcBef>
              <a:spcAft>
                <a:spcPts val="0"/>
              </a:spcAft>
              <a:buNone/>
            </a:pPr>
            <a:r>
              <a:rPr lang="en" sz="1800">
                <a:latin typeface="Arial"/>
                <a:ea typeface="Arial"/>
                <a:cs typeface="Arial"/>
                <a:sym typeface="Arial"/>
              </a:rPr>
              <a:t>Thomas Frederick</a:t>
            </a:r>
            <a:endParaRPr sz="180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Author’s Theorems 6 &amp; 7: </a:t>
            </a:r>
            <a:br>
              <a:rPr lang="en"/>
            </a:br>
            <a:r>
              <a:rPr lang="en"/>
              <a:t>Routing</a:t>
            </a:r>
            <a:endParaRPr/>
          </a:p>
        </p:txBody>
      </p:sp>
      <p:sp>
        <p:nvSpPr>
          <p:cNvPr id="194" name="Google Shape;194;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a:t>
            </a:r>
            <a:r>
              <a:rPr lang="en"/>
              <a:t> author’s sixth theorem analyzes that routing, or the order in which stages are completed, can be broken down into two properties no matter what: </a:t>
            </a:r>
            <a:endParaRPr/>
          </a:p>
          <a:p>
            <a:pPr indent="-298450" lvl="1" marL="914400" rtl="0" algn="l">
              <a:spcBef>
                <a:spcPts val="0"/>
              </a:spcBef>
              <a:spcAft>
                <a:spcPts val="0"/>
              </a:spcAft>
              <a:buSzPts val="1100"/>
              <a:buChar char="○"/>
            </a:pPr>
            <a:r>
              <a:rPr lang="en"/>
              <a:t>If a stage only has a single event, routing can be solved in time O(|A| + |Set of Stages </a:t>
            </a:r>
            <a:r>
              <a:rPr b="1" lang="en"/>
              <a:t>(</a:t>
            </a:r>
            <a:r>
              <a:rPr b="1" lang="en"/>
              <a:t>S</a:t>
            </a:r>
            <a:r>
              <a:rPr lang="en"/>
              <a:t>)</a:t>
            </a:r>
            <a:r>
              <a:rPr lang="en"/>
              <a:t>| log |</a:t>
            </a:r>
            <a:r>
              <a:rPr b="1" lang="en"/>
              <a:t>S</a:t>
            </a:r>
            <a:r>
              <a:rPr lang="en"/>
              <a:t>|).</a:t>
            </a:r>
            <a:endParaRPr/>
          </a:p>
          <a:p>
            <a:pPr indent="-298450" lvl="1" marL="914400" rtl="0" algn="l">
              <a:spcBef>
                <a:spcPts val="0"/>
              </a:spcBef>
              <a:spcAft>
                <a:spcPts val="0"/>
              </a:spcAft>
              <a:buSzPts val="1100"/>
              <a:buChar char="○"/>
            </a:pPr>
            <a:r>
              <a:rPr lang="en"/>
              <a:t>If each event (e)  only has one Stage (S</a:t>
            </a:r>
            <a:r>
              <a:rPr baseline="-25000" lang="en"/>
              <a:t>i</a:t>
            </a:r>
            <a:r>
              <a:rPr lang="en"/>
              <a:t>) ∈ </a:t>
            </a:r>
            <a:r>
              <a:rPr b="1" lang="en"/>
              <a:t>S</a:t>
            </a:r>
            <a:r>
              <a:rPr lang="en"/>
              <a:t> such that e(S</a:t>
            </a:r>
            <a:r>
              <a:rPr baseline="-25000" lang="en"/>
              <a:t>i</a:t>
            </a:r>
            <a:r>
              <a:rPr lang="en"/>
              <a:t>) &gt; 0, then routing is equivalent to the maximum weight sub-DAG problem on D(</a:t>
            </a:r>
            <a:r>
              <a:rPr b="1" lang="en"/>
              <a:t>S</a:t>
            </a:r>
            <a:r>
              <a:rPr lang="en"/>
              <a:t>)</a:t>
            </a:r>
            <a:br>
              <a:rPr lang="en"/>
            </a:br>
            <a:br>
              <a:rPr lang="en"/>
            </a:br>
            <a:endParaRPr/>
          </a:p>
          <a:p>
            <a:pPr indent="-311150" lvl="0" marL="457200" rtl="0" algn="l">
              <a:spcBef>
                <a:spcPts val="0"/>
              </a:spcBef>
              <a:spcAft>
                <a:spcPts val="0"/>
              </a:spcAft>
              <a:buSzPts val="1300"/>
              <a:buChar char="●"/>
            </a:pPr>
            <a:r>
              <a:rPr lang="en"/>
              <a:t>The author’s seventh theorem states that routing requires a factor ½ approximation algorithm.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Author’s Theorem 8:</a:t>
            </a:r>
            <a:br>
              <a:rPr lang="en"/>
            </a:br>
            <a:r>
              <a:rPr lang="en"/>
              <a:t>Minimizing Time Loss</a:t>
            </a:r>
            <a:endParaRPr/>
          </a:p>
        </p:txBody>
      </p:sp>
      <p:sp>
        <p:nvSpPr>
          <p:cNvPr id="200" name="Google Shape;200;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a:t>
            </a:r>
            <a:r>
              <a:rPr lang="en" sz="1400"/>
              <a:t>he author’s eighth theorem explains that the minimal routing loss is W[2]-hard with respect to the time loss k and hard to approximate within a factor O(log n). This holds even in instances where the underlying undirected graph of D(S) is a tree and only one stage has more than one event. </a:t>
            </a:r>
            <a:br>
              <a:rPr lang="en" sz="1400"/>
            </a:br>
            <a:br>
              <a:rPr lang="en" sz="1400"/>
            </a:b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1052550" y="4125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Are We Going To Apply This?</a:t>
            </a:r>
            <a:endParaRPr/>
          </a:p>
        </p:txBody>
      </p:sp>
      <p:sp>
        <p:nvSpPr>
          <p:cNvPr id="206" name="Google Shape;206;p24"/>
          <p:cNvSpPr txBox="1"/>
          <p:nvPr>
            <p:ph idx="1" type="body"/>
          </p:nvPr>
        </p:nvSpPr>
        <p:spPr>
          <a:xfrm>
            <a:off x="1052550" y="1520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author’s conclusion to their paper explains that the results presented in their work can apply to any game that has </a:t>
            </a:r>
            <a:r>
              <a:rPr lang="en"/>
              <a:t>damage boosting or routing in its speedruns, along with ignoring certain aspects of the games, such as offerings of other paths that subsequently have other events. </a:t>
            </a:r>
            <a:br>
              <a:rPr lang="en"/>
            </a:br>
            <a:br>
              <a:rPr lang="en"/>
            </a:br>
            <a:r>
              <a:rPr lang="en"/>
              <a:t>By using a number of factors that were not mentioned in the author’s theorems, we can attempt to apply said factors to our own attempts to see if they affect the results in any way.</a:t>
            </a:r>
            <a:br>
              <a:rPr lang="en"/>
            </a:br>
            <a:br>
              <a:rPr lang="en"/>
            </a:br>
            <a:r>
              <a:rPr lang="en"/>
              <a:t>More specifically, we intend to  depict the differences in the time spent speedrunning the game with said factors/exploits and without these factors and how these factors are applicable to the author’s theorems and proofs.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Optimizing an Optimized Run</a:t>
            </a:r>
            <a:endParaRPr/>
          </a:p>
        </p:txBody>
      </p:sp>
      <p:sp>
        <p:nvSpPr>
          <p:cNvPr id="212" name="Google Shape;212;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Factors Can Be Used to Improve a Speedrun?</a:t>
            </a:r>
            <a:endParaRPr/>
          </a:p>
          <a:p>
            <a:pPr indent="-311150" lvl="0" marL="457200" rtl="0" algn="l">
              <a:spcBef>
                <a:spcPts val="1200"/>
              </a:spcBef>
              <a:spcAft>
                <a:spcPts val="0"/>
              </a:spcAft>
              <a:buSzPts val="1300"/>
              <a:buChar char="●"/>
            </a:pPr>
            <a:r>
              <a:rPr lang="en"/>
              <a:t>There are many methods that speedrunners employ to </a:t>
            </a:r>
            <a:r>
              <a:rPr lang="en"/>
              <a:t>improve their times, such as:</a:t>
            </a:r>
            <a:endParaRPr/>
          </a:p>
          <a:p>
            <a:pPr indent="-298450" lvl="1" marL="914400" rtl="0" algn="l">
              <a:spcBef>
                <a:spcPts val="0"/>
              </a:spcBef>
              <a:spcAft>
                <a:spcPts val="0"/>
              </a:spcAft>
              <a:buSzPts val="1100"/>
              <a:buChar char="○"/>
            </a:pPr>
            <a:r>
              <a:rPr lang="en"/>
              <a:t>Exploiting Weaknesses in the Programming</a:t>
            </a:r>
            <a:endParaRPr/>
          </a:p>
          <a:p>
            <a:pPr indent="-298450" lvl="1" marL="914400" rtl="0" algn="l">
              <a:spcBef>
                <a:spcPts val="0"/>
              </a:spcBef>
              <a:spcAft>
                <a:spcPts val="0"/>
              </a:spcAft>
              <a:buSzPts val="1100"/>
              <a:buChar char="○"/>
            </a:pPr>
            <a:r>
              <a:rPr lang="en"/>
              <a:t>Improving Overall Performance In The Game</a:t>
            </a:r>
            <a:endParaRPr/>
          </a:p>
          <a:p>
            <a:pPr indent="-298450" lvl="1" marL="914400" rtl="0" algn="l">
              <a:spcBef>
                <a:spcPts val="0"/>
              </a:spcBef>
              <a:spcAft>
                <a:spcPts val="0"/>
              </a:spcAft>
              <a:buSzPts val="1100"/>
              <a:buChar char="○"/>
            </a:pPr>
            <a:r>
              <a:rPr lang="en"/>
              <a:t>Practice makes perfect</a:t>
            </a:r>
            <a:endParaRPr/>
          </a:p>
          <a:p>
            <a:pPr indent="-298450" lvl="1" marL="914400" rtl="0" algn="l">
              <a:spcBef>
                <a:spcPts val="0"/>
              </a:spcBef>
              <a:spcAft>
                <a:spcPts val="0"/>
              </a:spcAft>
              <a:buSzPts val="1100"/>
              <a:buChar char="○"/>
            </a:pPr>
            <a:r>
              <a:rPr lang="en"/>
              <a:t>Learning new tricks that save time</a:t>
            </a:r>
            <a:endParaRPr/>
          </a:p>
          <a:p>
            <a:pPr indent="-298450" lvl="1" marL="914400" rtl="0" algn="l">
              <a:spcBef>
                <a:spcPts val="0"/>
              </a:spcBef>
              <a:spcAft>
                <a:spcPts val="0"/>
              </a:spcAft>
              <a:buSzPts val="1100"/>
              <a:buChar char="○"/>
            </a:pPr>
            <a:r>
              <a:rPr lang="en"/>
              <a:t>Trying new routes to see if they can somehow be faster aka think outside the box</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 Plan on Doing </a:t>
            </a:r>
            <a:endParaRPr/>
          </a:p>
        </p:txBody>
      </p:sp>
      <p:sp>
        <p:nvSpPr>
          <p:cNvPr id="218" name="Google Shape;218;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Apply </a:t>
            </a:r>
            <a:r>
              <a:rPr lang="en"/>
              <a:t>previous said methods on how to optimize a run to specific games that were mentioned in the paper</a:t>
            </a:r>
            <a:endParaRPr/>
          </a:p>
          <a:p>
            <a:pPr indent="-311150" lvl="0" marL="457200" rtl="0" algn="l">
              <a:spcBef>
                <a:spcPts val="0"/>
              </a:spcBef>
              <a:spcAft>
                <a:spcPts val="0"/>
              </a:spcAft>
              <a:buSzPts val="1300"/>
              <a:buChar char="●"/>
            </a:pPr>
            <a:r>
              <a:rPr lang="en"/>
              <a:t>Test these methods and see if they have an immense impact on the timing of the runs and how they impact the author’s proofs and theorems</a:t>
            </a:r>
            <a:endParaRPr/>
          </a:p>
          <a:p>
            <a:pPr indent="-311150" lvl="0" marL="457200" rtl="0" algn="l">
              <a:spcBef>
                <a:spcPts val="0"/>
              </a:spcBef>
              <a:spcAft>
                <a:spcPts val="0"/>
              </a:spcAft>
              <a:buSzPts val="1300"/>
              <a:buChar char="●"/>
            </a:pPr>
            <a:r>
              <a:rPr lang="en"/>
              <a:t>Attempt to create our own proofs based off the author’s proofs</a:t>
            </a:r>
            <a:endParaRPr/>
          </a:p>
          <a:p>
            <a:pPr indent="-311150" lvl="0" marL="457200" rtl="0" algn="l">
              <a:spcBef>
                <a:spcPts val="0"/>
              </a:spcBef>
              <a:spcAft>
                <a:spcPts val="0"/>
              </a:spcAft>
              <a:buSzPts val="1300"/>
              <a:buChar char="●"/>
            </a:pPr>
            <a:r>
              <a:rPr lang="en"/>
              <a:t>Check the final complexities of the speedruns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7"/>
          <p:cNvSpPr txBox="1"/>
          <p:nvPr>
            <p:ph type="title"/>
          </p:nvPr>
        </p:nvSpPr>
        <p:spPr>
          <a:xfrm>
            <a:off x="1413900" y="1989400"/>
            <a:ext cx="6806100" cy="382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6588"/>
              <a:t>Any Questions?</a:t>
            </a:r>
            <a:r>
              <a:rPr lang="en" sz="1500"/>
              <a:t> </a:t>
            </a:r>
            <a:endParaRPr sz="1500"/>
          </a:p>
        </p:txBody>
      </p:sp>
      <p:sp>
        <p:nvSpPr>
          <p:cNvPr id="224" name="Google Shape;224;p27"/>
          <p:cNvSpPr txBox="1"/>
          <p:nvPr/>
        </p:nvSpPr>
        <p:spPr>
          <a:xfrm>
            <a:off x="1511100" y="3900500"/>
            <a:ext cx="661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30" name="Google Shape;230;p2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t>
            </a:r>
            <a:r>
              <a:rPr lang="en"/>
              <a:t>wo -factor approximation</a:t>
            </a:r>
            <a:endParaRPr/>
          </a:p>
          <a:p>
            <a:pPr indent="0" lvl="0" marL="0" rtl="0" algn="l">
              <a:spcBef>
                <a:spcPts val="1200"/>
              </a:spcBef>
              <a:spcAft>
                <a:spcPts val="0"/>
              </a:spcAft>
              <a:buNone/>
            </a:pPr>
            <a:r>
              <a:rPr lang="en"/>
              <a:t>Knapsack thing</a:t>
            </a:r>
            <a:endParaRPr/>
          </a:p>
          <a:p>
            <a:pPr indent="0" lvl="0" marL="0" rtl="0" algn="l">
              <a:spcBef>
                <a:spcPts val="1200"/>
              </a:spcBef>
              <a:spcAft>
                <a:spcPts val="0"/>
              </a:spcAft>
              <a:buNone/>
            </a:pPr>
            <a:r>
              <a:rPr lang="en"/>
              <a:t>Tricks for speedrunning</a:t>
            </a:r>
            <a:endParaRPr/>
          </a:p>
          <a:p>
            <a:pPr indent="0" lvl="0" marL="0" rtl="0" algn="l">
              <a:spcBef>
                <a:spcPts val="1200"/>
              </a:spcBef>
              <a:spcAft>
                <a:spcPts val="0"/>
              </a:spcAft>
              <a:buNone/>
            </a:pPr>
            <a:r>
              <a:rPr lang="en"/>
              <a:t>Maybe make a TAS????</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Sources</a:t>
            </a:r>
            <a:endParaRPr/>
          </a:p>
        </p:txBody>
      </p:sp>
      <p:sp>
        <p:nvSpPr>
          <p:cNvPr id="236" name="Google Shape;236;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355600" rtl="0" algn="l">
              <a:spcBef>
                <a:spcPts val="1200"/>
              </a:spcBef>
              <a:spcAft>
                <a:spcPts val="0"/>
              </a:spcAft>
              <a:buNone/>
            </a:pPr>
            <a:r>
              <a:rPr lang="en" sz="1400"/>
              <a:t>Lafond, Manuel. </a:t>
            </a:r>
            <a:r>
              <a:rPr lang="en" sz="1400" u="sng">
                <a:solidFill>
                  <a:schemeClr val="hlink"/>
                </a:solidFill>
                <a:hlinkClick r:id="rId3"/>
              </a:rPr>
              <a:t>https://drops.dagstuhl.de/opus/volltexte/2018/8818/pdf/LIPIcs-FUN-2018-27.pdf</a:t>
            </a:r>
            <a:r>
              <a:rPr lang="en" sz="1400"/>
              <a:t> </a:t>
            </a:r>
            <a:endParaRPr sz="1400"/>
          </a:p>
          <a:p>
            <a:pPr indent="0" lvl="0" marL="355600" rtl="0" algn="l">
              <a:spcBef>
                <a:spcPts val="1200"/>
              </a:spcBef>
              <a:spcAft>
                <a:spcPts val="0"/>
              </a:spcAft>
              <a:buNone/>
            </a:pPr>
            <a:r>
              <a:t/>
            </a:r>
            <a:endParaRPr sz="1400"/>
          </a:p>
          <a:p>
            <a:pPr indent="0" lvl="0" marL="355600" rtl="0" algn="l">
              <a:spcBef>
                <a:spcPts val="1200"/>
              </a:spcBef>
              <a:spcAft>
                <a:spcPts val="0"/>
              </a:spcAft>
              <a:buNone/>
            </a:pPr>
            <a:r>
              <a:rPr lang="en" sz="1400" u="sng">
                <a:solidFill>
                  <a:schemeClr val="hlink"/>
                </a:solidFill>
                <a:hlinkClick r:id="rId4"/>
              </a:rPr>
              <a:t>https://www.speedrun.com/</a:t>
            </a:r>
            <a:r>
              <a:rPr lang="en" sz="1400"/>
              <a:t> </a:t>
            </a:r>
            <a:br>
              <a:rPr lang="en" sz="1400"/>
            </a:br>
            <a:endParaRPr sz="1400"/>
          </a:p>
          <a:p>
            <a:pPr indent="0" lvl="0" marL="0" rtl="0" algn="l">
              <a:lnSpc>
                <a:spcPct val="100000"/>
              </a:lnSpc>
              <a:spcBef>
                <a:spcPts val="1200"/>
              </a:spcBef>
              <a:spcAft>
                <a:spcPts val="0"/>
              </a:spcAft>
              <a:buNone/>
            </a:pPr>
            <a:r>
              <a:t/>
            </a:r>
            <a:endParaRPr/>
          </a:p>
          <a:p>
            <a:pPr indent="0" lvl="0" marL="0" rtl="0" algn="l">
              <a:lnSpc>
                <a:spcPct val="100000"/>
              </a:lnSpc>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We Are</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Harley Vispo</a:t>
            </a:r>
            <a:endParaRPr/>
          </a:p>
          <a:p>
            <a:pPr indent="-298450" lvl="1" marL="914400" rtl="0" algn="l">
              <a:spcBef>
                <a:spcPts val="0"/>
              </a:spcBef>
              <a:spcAft>
                <a:spcPts val="0"/>
              </a:spcAft>
              <a:buSzPts val="1100"/>
              <a:buChar char="○"/>
            </a:pPr>
            <a:r>
              <a:rPr lang="en"/>
              <a:t>Computer and Information Science </a:t>
            </a:r>
            <a:endParaRPr/>
          </a:p>
          <a:p>
            <a:pPr indent="-298450" lvl="1" marL="914400" rtl="0" algn="l">
              <a:spcBef>
                <a:spcPts val="0"/>
              </a:spcBef>
              <a:spcAft>
                <a:spcPts val="0"/>
              </a:spcAft>
              <a:buSzPts val="1100"/>
              <a:buChar char="○"/>
            </a:pPr>
            <a:r>
              <a:rPr lang="en"/>
              <a:t>3rd Year</a:t>
            </a:r>
            <a:endParaRPr/>
          </a:p>
          <a:p>
            <a:pPr indent="-311150" lvl="0" marL="457200" rtl="0" algn="l">
              <a:spcBef>
                <a:spcPts val="0"/>
              </a:spcBef>
              <a:spcAft>
                <a:spcPts val="0"/>
              </a:spcAft>
              <a:buSzPts val="1300"/>
              <a:buChar char="●"/>
            </a:pPr>
            <a:r>
              <a:rPr lang="en"/>
              <a:t>Thomas Frederick</a:t>
            </a:r>
            <a:endParaRPr/>
          </a:p>
          <a:p>
            <a:pPr indent="-298450" lvl="1" marL="914400" rtl="0" algn="l">
              <a:spcBef>
                <a:spcPts val="0"/>
              </a:spcBef>
              <a:spcAft>
                <a:spcPts val="0"/>
              </a:spcAft>
              <a:buSzPts val="1100"/>
              <a:buChar char="○"/>
            </a:pPr>
            <a:r>
              <a:rPr lang="en"/>
              <a:t>Major: Computer Science </a:t>
            </a:r>
            <a:endParaRPr/>
          </a:p>
          <a:p>
            <a:pPr indent="-298450" lvl="1" marL="914400" rtl="0" algn="l">
              <a:spcBef>
                <a:spcPts val="0"/>
              </a:spcBef>
              <a:spcAft>
                <a:spcPts val="0"/>
              </a:spcAft>
              <a:buSzPts val="1100"/>
              <a:buChar char="○"/>
            </a:pPr>
            <a:r>
              <a:rPr lang="en"/>
              <a:t>Junior</a:t>
            </a:r>
            <a:endParaRPr/>
          </a:p>
          <a:p>
            <a:pPr indent="-311150" lvl="0" marL="457200" rtl="0" algn="l">
              <a:spcBef>
                <a:spcPts val="0"/>
              </a:spcBef>
              <a:spcAft>
                <a:spcPts val="0"/>
              </a:spcAft>
              <a:buSzPts val="1300"/>
              <a:buChar char="●"/>
            </a:pPr>
            <a:r>
              <a:rPr lang="en"/>
              <a:t>Kevin Zheng</a:t>
            </a:r>
            <a:endParaRPr/>
          </a:p>
          <a:p>
            <a:pPr indent="-298450" lvl="1" marL="914400" rtl="0" algn="l">
              <a:spcBef>
                <a:spcPts val="0"/>
              </a:spcBef>
              <a:spcAft>
                <a:spcPts val="0"/>
              </a:spcAft>
              <a:buSzPts val="1100"/>
              <a:buChar char="○"/>
            </a:pPr>
            <a:r>
              <a:rPr lang="en"/>
              <a:t>Major : Computer Science  and Information Science</a:t>
            </a:r>
            <a:endParaRPr/>
          </a:p>
          <a:p>
            <a:pPr indent="-298450" lvl="1" marL="914400" rtl="0" algn="l">
              <a:spcBef>
                <a:spcPts val="0"/>
              </a:spcBef>
              <a:spcAft>
                <a:spcPts val="0"/>
              </a:spcAft>
              <a:buSzPts val="1100"/>
              <a:buChar char="○"/>
            </a:pPr>
            <a:r>
              <a:rPr lang="en"/>
              <a:t>Third Year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Topic Change</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we decided to change our topic</a:t>
            </a:r>
            <a:endParaRPr/>
          </a:p>
          <a:p>
            <a:pPr indent="-311150" lvl="0" marL="457200" rtl="0" algn="l">
              <a:spcBef>
                <a:spcPts val="1200"/>
              </a:spcBef>
              <a:spcAft>
                <a:spcPts val="0"/>
              </a:spcAft>
              <a:buSzPts val="1300"/>
              <a:buChar char="●"/>
            </a:pPr>
            <a:r>
              <a:rPr lang="en"/>
              <a:t>Original topic </a:t>
            </a:r>
            <a:endParaRPr/>
          </a:p>
          <a:p>
            <a:pPr indent="-298450" lvl="1" marL="914400" rtl="0" algn="l">
              <a:spcBef>
                <a:spcPts val="0"/>
              </a:spcBef>
              <a:spcAft>
                <a:spcPts val="0"/>
              </a:spcAft>
              <a:buSzPts val="1100"/>
              <a:buChar char="○"/>
            </a:pPr>
            <a:r>
              <a:rPr lang="en"/>
              <a:t>Clustering patterns of A.I. in a specific game</a:t>
            </a:r>
            <a:endParaRPr/>
          </a:p>
          <a:p>
            <a:pPr indent="-298450" lvl="1" marL="914400" rtl="0" algn="l">
              <a:spcBef>
                <a:spcPts val="0"/>
              </a:spcBef>
              <a:spcAft>
                <a:spcPts val="0"/>
              </a:spcAft>
              <a:buSzPts val="1100"/>
              <a:buChar char="○"/>
            </a:pPr>
            <a:r>
              <a:rPr lang="en"/>
              <a:t>We felt that this topic was boring and </a:t>
            </a:r>
            <a:r>
              <a:rPr lang="en"/>
              <a:t>did not</a:t>
            </a:r>
            <a:r>
              <a:rPr lang="en"/>
              <a:t> interest us as we did more research and read more </a:t>
            </a:r>
            <a:r>
              <a:rPr lang="en"/>
              <a:t>in depth</a:t>
            </a:r>
            <a:r>
              <a:rPr lang="en"/>
              <a:t> into it</a:t>
            </a:r>
            <a:endParaRPr/>
          </a:p>
          <a:p>
            <a:pPr indent="-298450" lvl="1" marL="914400" rtl="0" algn="l">
              <a:spcBef>
                <a:spcPts val="0"/>
              </a:spcBef>
              <a:spcAft>
                <a:spcPts val="0"/>
              </a:spcAft>
              <a:buSzPts val="1100"/>
              <a:buChar char="○"/>
            </a:pPr>
            <a:r>
              <a:rPr lang="en"/>
              <a:t>The original game that the paper was applied to was very boring and dull</a:t>
            </a:r>
            <a:endParaRPr/>
          </a:p>
          <a:p>
            <a:pPr indent="-311150" lvl="0" marL="457200" rtl="0" algn="l">
              <a:spcBef>
                <a:spcPts val="0"/>
              </a:spcBef>
              <a:spcAft>
                <a:spcPts val="0"/>
              </a:spcAft>
              <a:buSzPts val="1300"/>
              <a:buChar char="●"/>
            </a:pPr>
            <a:r>
              <a:rPr lang="en"/>
              <a:t>New topic</a:t>
            </a:r>
            <a:endParaRPr/>
          </a:p>
          <a:p>
            <a:pPr indent="-298450" lvl="1" marL="914400" rtl="0" algn="l">
              <a:spcBef>
                <a:spcPts val="0"/>
              </a:spcBef>
              <a:spcAft>
                <a:spcPts val="0"/>
              </a:spcAft>
              <a:buSzPts val="1100"/>
              <a:buChar char="○"/>
            </a:pPr>
            <a:r>
              <a:rPr lang="en"/>
              <a:t>We felt that speedrunning was more interesting as it can be applied to any game</a:t>
            </a:r>
            <a:endParaRPr/>
          </a:p>
          <a:p>
            <a:pPr indent="-298450" lvl="1" marL="914400" rtl="0" algn="l">
              <a:spcBef>
                <a:spcPts val="0"/>
              </a:spcBef>
              <a:spcAft>
                <a:spcPts val="0"/>
              </a:spcAft>
              <a:buSzPts val="1100"/>
              <a:buChar char="○"/>
            </a:pPr>
            <a:r>
              <a:rPr lang="en"/>
              <a:t>It allowed us to have more freedom as to what game we </a:t>
            </a:r>
            <a:r>
              <a:rPr lang="en"/>
              <a:t>decided</a:t>
            </a:r>
            <a:r>
              <a:rPr lang="en"/>
              <a:t> to apply all of this to</a:t>
            </a:r>
            <a:endParaRPr/>
          </a:p>
          <a:p>
            <a:pPr indent="-298450" lvl="1" marL="914400" rtl="0" algn="l">
              <a:spcBef>
                <a:spcPts val="0"/>
              </a:spcBef>
              <a:spcAft>
                <a:spcPts val="0"/>
              </a:spcAft>
              <a:buSzPts val="1100"/>
              <a:buChar char="○"/>
            </a:pPr>
            <a:r>
              <a:rPr lang="en"/>
              <a:t>Speedrunning is extremely compet</a:t>
            </a:r>
            <a:r>
              <a:rPr lang="en"/>
              <a:t>itive and very popular area and as an end result, we felt that this topic was more relevant then our previous topic</a:t>
            </a:r>
            <a:r>
              <a:rPr lang="en" sz="1400">
                <a:solidFill>
                  <a:schemeClr val="lt2"/>
                </a:solidFill>
                <a:latin typeface="Arial"/>
                <a:ea typeface="Arial"/>
                <a:cs typeface="Arial"/>
                <a:sym typeface="Arial"/>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Speedrunning? </a:t>
            </a:r>
            <a:endParaRPr/>
          </a:p>
        </p:txBody>
      </p:sp>
      <p:sp>
        <p:nvSpPr>
          <p:cNvPr id="153" name="Google Shape;153;p16"/>
          <p:cNvSpPr txBox="1"/>
          <p:nvPr>
            <p:ph idx="1" type="body"/>
          </p:nvPr>
        </p:nvSpPr>
        <p:spPr>
          <a:xfrm>
            <a:off x="1245025" y="13891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Speedrunning is a popular activity in which a player (typically called a runner) completes a video game in the fastest time possible. Runners employ a number of tactics and techniques to optimize their attempts from both inside and outside the game, ranging from exploiting faults in the programming to manually pathing out the optimal route. Nowadays, you can often find </a:t>
            </a:r>
            <a:br>
              <a:rPr lang="en" sz="1500"/>
            </a:br>
            <a:r>
              <a:rPr lang="en" sz="1500"/>
              <a:t>speedrunners streaming their attempts online for the </a:t>
            </a:r>
            <a:br>
              <a:rPr lang="en" sz="1500"/>
            </a:br>
            <a:r>
              <a:rPr lang="en" sz="1500"/>
              <a:t>public to watch and be entertained by.</a:t>
            </a:r>
            <a:endParaRPr sz="1500"/>
          </a:p>
        </p:txBody>
      </p:sp>
      <p:pic>
        <p:nvPicPr>
          <p:cNvPr id="154" name="Google Shape;154;p16"/>
          <p:cNvPicPr preferRelativeResize="0"/>
          <p:nvPr/>
        </p:nvPicPr>
        <p:blipFill>
          <a:blip r:embed="rId3">
            <a:alphaModFix/>
          </a:blip>
          <a:stretch>
            <a:fillRect/>
          </a:stretch>
        </p:blipFill>
        <p:spPr>
          <a:xfrm>
            <a:off x="6019800" y="2571750"/>
            <a:ext cx="3124200" cy="257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Damage Boosts: </a:t>
            </a:r>
            <a:br>
              <a:rPr lang="en"/>
            </a:br>
            <a:r>
              <a:rPr lang="en"/>
              <a:t>All The Gain For A Bit of Pain</a:t>
            </a:r>
            <a:endParaRPr/>
          </a:p>
        </p:txBody>
      </p:sp>
      <p:sp>
        <p:nvSpPr>
          <p:cNvPr id="160" name="Google Shape;160;p17"/>
          <p:cNvSpPr txBox="1"/>
          <p:nvPr>
            <p:ph idx="1" type="body"/>
          </p:nvPr>
        </p:nvSpPr>
        <p:spPr>
          <a:xfrm>
            <a:off x="482950" y="1567550"/>
            <a:ext cx="5841000" cy="29112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a:t>Damage boosting in video games is taking intentional damage to skip sections of the game, like shown in the bottom right corner. </a:t>
            </a:r>
            <a:endParaRPr/>
          </a:p>
          <a:p>
            <a:pPr indent="-311150" lvl="0" marL="457200" rtl="0" algn="l">
              <a:lnSpc>
                <a:spcPct val="115000"/>
              </a:lnSpc>
              <a:spcBef>
                <a:spcPts val="1200"/>
              </a:spcBef>
              <a:spcAft>
                <a:spcPts val="0"/>
              </a:spcAft>
              <a:buSzPts val="1300"/>
              <a:buChar char="●"/>
            </a:pPr>
            <a:r>
              <a:rPr lang="en"/>
              <a:t>The runner takes damage to skip past an entire section, saving 30 to 40 seconds. Damage boosting comes in multiple forms.  </a:t>
            </a:r>
            <a:endParaRPr/>
          </a:p>
          <a:p>
            <a:pPr indent="-298450" lvl="1" marL="914400" rtl="0" algn="l">
              <a:lnSpc>
                <a:spcPct val="115000"/>
              </a:lnSpc>
              <a:spcBef>
                <a:spcPts val="0"/>
              </a:spcBef>
              <a:spcAft>
                <a:spcPts val="0"/>
              </a:spcAft>
              <a:buSzPts val="1100"/>
              <a:buChar char="○"/>
            </a:pPr>
            <a:r>
              <a:rPr lang="en"/>
              <a:t>The case here was to skip a section of the game by taking the damage but you can also take damage to activate I-Frames in other games. </a:t>
            </a:r>
            <a:endParaRPr/>
          </a:p>
          <a:p>
            <a:pPr indent="-311150" lvl="0" marL="457200" rtl="0" algn="l">
              <a:lnSpc>
                <a:spcPct val="115000"/>
              </a:lnSpc>
              <a:spcBef>
                <a:spcPts val="0"/>
              </a:spcBef>
              <a:spcAft>
                <a:spcPts val="0"/>
              </a:spcAft>
              <a:buSzPts val="1300"/>
              <a:buChar char="●"/>
            </a:pPr>
            <a:r>
              <a:rPr lang="en"/>
              <a:t>Damage boosting is only really  used if it can save time.  Damage boosting of course does not come without a cost.  </a:t>
            </a:r>
            <a:endParaRPr/>
          </a:p>
        </p:txBody>
      </p:sp>
      <p:pic>
        <p:nvPicPr>
          <p:cNvPr id="161" name="Google Shape;161;p17"/>
          <p:cNvPicPr preferRelativeResize="0"/>
          <p:nvPr/>
        </p:nvPicPr>
        <p:blipFill rotWithShape="1">
          <a:blip r:embed="rId3">
            <a:alphaModFix/>
          </a:blip>
          <a:srcRect b="0" l="0" r="11971" t="11979"/>
          <a:stretch/>
        </p:blipFill>
        <p:spPr>
          <a:xfrm>
            <a:off x="6421799" y="2571750"/>
            <a:ext cx="2722200" cy="2571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Routing and Pathing:</a:t>
            </a:r>
            <a:br>
              <a:rPr lang="en"/>
            </a:br>
            <a:r>
              <a:rPr lang="en"/>
              <a:t>Why’d You Skip The Third Boss?</a:t>
            </a:r>
            <a:endParaRPr/>
          </a:p>
        </p:txBody>
      </p:sp>
      <p:sp>
        <p:nvSpPr>
          <p:cNvPr id="167" name="Google Shape;167;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SzPts val="1300"/>
              <a:buChar char="●"/>
            </a:pPr>
            <a:r>
              <a:rPr lang="en"/>
              <a:t>Developer intended route on how to beat the game.  </a:t>
            </a:r>
            <a:endParaRPr/>
          </a:p>
          <a:p>
            <a:pPr indent="-298450" lvl="1" marL="914400" rtl="0" algn="l">
              <a:lnSpc>
                <a:spcPct val="100000"/>
              </a:lnSpc>
              <a:spcBef>
                <a:spcPts val="0"/>
              </a:spcBef>
              <a:spcAft>
                <a:spcPts val="0"/>
              </a:spcAft>
              <a:buSzPts val="1100"/>
              <a:buChar char="○"/>
            </a:pPr>
            <a:r>
              <a:rPr lang="en"/>
              <a:t>Left up to the </a:t>
            </a:r>
            <a:r>
              <a:rPr lang="en"/>
              <a:t>player on other occasions.</a:t>
            </a:r>
            <a:br>
              <a:rPr lang="en"/>
            </a:br>
            <a:endParaRPr/>
          </a:p>
          <a:p>
            <a:pPr indent="-311150" lvl="0" marL="457200" rtl="0" algn="l">
              <a:lnSpc>
                <a:spcPct val="100000"/>
              </a:lnSpc>
              <a:spcBef>
                <a:spcPts val="0"/>
              </a:spcBef>
              <a:spcAft>
                <a:spcPts val="0"/>
              </a:spcAft>
              <a:buSzPts val="1300"/>
              <a:buChar char="●"/>
            </a:pPr>
            <a:r>
              <a:rPr lang="en"/>
              <a:t>When it comes to speedrunning, routing is very </a:t>
            </a:r>
            <a:br>
              <a:rPr lang="en"/>
            </a:br>
            <a:r>
              <a:rPr lang="en"/>
              <a:t>throughout and optimized so that the </a:t>
            </a:r>
            <a:br>
              <a:rPr lang="en"/>
            </a:br>
            <a:r>
              <a:rPr lang="en"/>
              <a:t>game can be completed in the fastest </a:t>
            </a:r>
            <a:br>
              <a:rPr lang="en"/>
            </a:br>
            <a:r>
              <a:rPr lang="en"/>
              <a:t>possible time. </a:t>
            </a:r>
            <a:br>
              <a:rPr lang="en"/>
            </a:br>
            <a:endParaRPr/>
          </a:p>
          <a:p>
            <a:pPr indent="-311150" lvl="0" marL="457200" rtl="0" algn="l">
              <a:lnSpc>
                <a:spcPct val="100000"/>
              </a:lnSpc>
              <a:spcBef>
                <a:spcPts val="0"/>
              </a:spcBef>
              <a:spcAft>
                <a:spcPts val="0"/>
              </a:spcAft>
              <a:buSzPts val="1300"/>
              <a:buChar char="●"/>
            </a:pPr>
            <a:r>
              <a:rPr lang="en"/>
              <a:t>In Megaman, the bosses and stages can be done in any order</a:t>
            </a:r>
            <a:r>
              <a:rPr lang="en" sz="1200">
                <a:solidFill>
                  <a:srgbClr val="FFFFFF"/>
                </a:solidFill>
              </a:rPr>
              <a:t>.  </a:t>
            </a:r>
            <a:endParaRPr sz="1200">
              <a:solidFill>
                <a:srgbClr val="FFFFFF"/>
              </a:solidFill>
            </a:endParaRPr>
          </a:p>
          <a:p>
            <a:pPr indent="-298450" lvl="1" marL="914400" rtl="0" algn="l">
              <a:lnSpc>
                <a:spcPct val="100000"/>
              </a:lnSpc>
              <a:spcBef>
                <a:spcPts val="0"/>
              </a:spcBef>
              <a:spcAft>
                <a:spcPts val="0"/>
              </a:spcAft>
              <a:buSzPts val="1100"/>
              <a:buChar char="○"/>
            </a:pPr>
            <a:r>
              <a:rPr lang="en" sz="1200">
                <a:solidFill>
                  <a:srgbClr val="FFFFFF"/>
                </a:solidFill>
              </a:rPr>
              <a:t>By exploiting boss weaknesses, the optimal route is created, as shown in the top right.</a:t>
            </a:r>
            <a:endParaRPr/>
          </a:p>
        </p:txBody>
      </p:sp>
      <p:pic>
        <p:nvPicPr>
          <p:cNvPr id="168" name="Google Shape;168;p18"/>
          <p:cNvPicPr preferRelativeResize="0"/>
          <p:nvPr/>
        </p:nvPicPr>
        <p:blipFill>
          <a:blip r:embed="rId3">
            <a:alphaModFix/>
          </a:blip>
          <a:stretch>
            <a:fillRect/>
          </a:stretch>
        </p:blipFill>
        <p:spPr>
          <a:xfrm>
            <a:off x="6130200" y="0"/>
            <a:ext cx="3013800" cy="2837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TAS: The Speediest Speedruns</a:t>
            </a:r>
            <a:endParaRPr/>
          </a:p>
        </p:txBody>
      </p:sp>
      <p:sp>
        <p:nvSpPr>
          <p:cNvPr id="174" name="Google Shape;174;p19"/>
          <p:cNvSpPr txBox="1"/>
          <p:nvPr>
            <p:ph idx="1" type="body"/>
          </p:nvPr>
        </p:nvSpPr>
        <p:spPr>
          <a:xfrm>
            <a:off x="850500" y="1185600"/>
            <a:ext cx="74430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 TAS stands for Tool Assisted Speedrun</a:t>
            </a:r>
            <a:endParaRPr/>
          </a:p>
          <a:p>
            <a:pPr indent="-311150" lvl="0" marL="457200" rtl="0" algn="l">
              <a:spcBef>
                <a:spcPts val="0"/>
              </a:spcBef>
              <a:spcAft>
                <a:spcPts val="0"/>
              </a:spcAft>
              <a:buSzPts val="1300"/>
              <a:buChar char="●"/>
            </a:pPr>
            <a:r>
              <a:rPr lang="en"/>
              <a:t>A program or piece of software that delivers frame-perfect optimized controller inputs </a:t>
            </a:r>
            <a:endParaRPr/>
          </a:p>
          <a:p>
            <a:pPr indent="-311150" lvl="1" marL="914400" rtl="0" algn="l">
              <a:spcBef>
                <a:spcPts val="0"/>
              </a:spcBef>
              <a:spcAft>
                <a:spcPts val="0"/>
              </a:spcAft>
              <a:buSzPts val="1300"/>
              <a:buChar char="○"/>
            </a:pPr>
            <a:r>
              <a:rPr lang="en" sz="1300"/>
              <a:t>Because the  performance of a TAS is  already artificial, TAS runs are generally run on emulators.</a:t>
            </a:r>
            <a:endParaRPr sz="1300"/>
          </a:p>
          <a:p>
            <a:pPr indent="-311150" lvl="1" marL="914400" rtl="0" algn="l">
              <a:spcBef>
                <a:spcPts val="0"/>
              </a:spcBef>
              <a:spcAft>
                <a:spcPts val="0"/>
              </a:spcAft>
              <a:buSzPts val="1300"/>
              <a:buChar char="○"/>
            </a:pPr>
            <a:r>
              <a:rPr lang="en" sz="1300"/>
              <a:t>The inputs are generated by the person creating the TAS run, applying all available knowledge of the game’s tricks and exploits to maximize the efficiency of the run.</a:t>
            </a:r>
            <a:endParaRPr sz="1300"/>
          </a:p>
          <a:p>
            <a:pPr indent="-311150" lvl="0" marL="457200" rtl="0" algn="l">
              <a:spcBef>
                <a:spcPts val="0"/>
              </a:spcBef>
              <a:spcAft>
                <a:spcPts val="0"/>
              </a:spcAft>
              <a:buSzPts val="1300"/>
              <a:buChar char="●"/>
            </a:pPr>
            <a:r>
              <a:rPr lang="en"/>
              <a:t>Sets the standard as to what the  perfect/fastest run is</a:t>
            </a:r>
            <a:endParaRPr/>
          </a:p>
          <a:p>
            <a:pPr indent="-311150" lvl="1" marL="914400" rtl="0" algn="l">
              <a:spcBef>
                <a:spcPts val="0"/>
              </a:spcBef>
              <a:spcAft>
                <a:spcPts val="0"/>
              </a:spcAft>
              <a:buSzPts val="1300"/>
              <a:buChar char="○"/>
            </a:pPr>
            <a:r>
              <a:rPr lang="en" sz="1300"/>
              <a:t>It is usually impossible for humans to replicate the entirety of a TAS, as it requires reactions and inputs that only a machine can achieve.</a:t>
            </a:r>
            <a:endParaRPr sz="1300"/>
          </a:p>
          <a:p>
            <a:pPr indent="0" lvl="0" marL="914400" rtl="0" algn="l">
              <a:spcBef>
                <a:spcPts val="1200"/>
              </a:spcBef>
              <a:spcAft>
                <a:spcPts val="1200"/>
              </a:spcAft>
              <a:buNone/>
            </a:pPr>
            <a:r>
              <a:t/>
            </a:r>
            <a:endParaRPr/>
          </a:p>
        </p:txBody>
      </p:sp>
      <p:pic>
        <p:nvPicPr>
          <p:cNvPr id="175" name="Google Shape;175;p19"/>
          <p:cNvPicPr preferRelativeResize="0"/>
          <p:nvPr/>
        </p:nvPicPr>
        <p:blipFill>
          <a:blip r:embed="rId3">
            <a:alphaModFix/>
          </a:blip>
          <a:stretch>
            <a:fillRect/>
          </a:stretch>
        </p:blipFill>
        <p:spPr>
          <a:xfrm>
            <a:off x="6532000" y="3184500"/>
            <a:ext cx="2612000" cy="1959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Author’s Theorems 1 &amp; 2: </a:t>
            </a:r>
            <a:br>
              <a:rPr lang="en"/>
            </a:br>
            <a:r>
              <a:rPr lang="en"/>
              <a:t>Damage Boosting In General</a:t>
            </a:r>
            <a:endParaRPr/>
          </a:p>
        </p:txBody>
      </p:sp>
      <p:sp>
        <p:nvSpPr>
          <p:cNvPr id="181" name="Google Shape;181;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The author’s first theorem depicts the ways in which damage boosting saves time, without using lives. Using a pseudo-polynomial time algorithm, they explain that damage boosting can be viewed as a knapsack instance, where each item is given in order, and there are several opportunities to empty the sack (which corresponds to events where the player has to recover health from the damage boost, referred to as chicken events by the author). </a:t>
            </a:r>
            <a:endParaRPr/>
          </a:p>
          <a:p>
            <a:pPr indent="-311150" lvl="0" marL="457200" rtl="0" algn="l">
              <a:spcBef>
                <a:spcPts val="0"/>
              </a:spcBef>
              <a:spcAft>
                <a:spcPts val="0"/>
              </a:spcAft>
              <a:buSzPts val="1300"/>
              <a:buChar char="●"/>
            </a:pPr>
            <a:r>
              <a:rPr lang="en"/>
              <a:t>The second theorem describes how damage boosting is FPT in k + r, where k is the number of potential damage values and r represents the number of chicken events. They set a number of parameters to disregard external factors when checking for damage boosts, and go on to explain that the optimal solution is found in time O(2</a:t>
            </a:r>
            <a:r>
              <a:rPr baseline="30000" lang="en"/>
              <a:t>r</a:t>
            </a:r>
            <a:r>
              <a:rPr lang="en"/>
              <a:t> (2k(r + 1) + r) </a:t>
            </a:r>
            <a:r>
              <a:rPr baseline="30000" lang="en"/>
              <a:t>2.5(2k(r+1)+r)</a:t>
            </a:r>
            <a:r>
              <a:rPr lang="en"/>
              <a:t>poly(n)). </a:t>
            </a:r>
            <a:endParaRPr/>
          </a:p>
          <a:p>
            <a:pPr indent="0" lvl="0" marL="0" rtl="0" algn="l">
              <a:spcBef>
                <a:spcPts val="1200"/>
              </a:spcBef>
              <a:spcAft>
                <a:spcPts val="1200"/>
              </a:spcAft>
              <a:buNone/>
            </a:pPr>
            <a:r>
              <a:t/>
            </a:r>
            <a:endParaRPr/>
          </a:p>
        </p:txBody>
      </p:sp>
      <p:pic>
        <p:nvPicPr>
          <p:cNvPr id="182" name="Google Shape;182;p20"/>
          <p:cNvPicPr preferRelativeResize="0"/>
          <p:nvPr/>
        </p:nvPicPr>
        <p:blipFill>
          <a:blip r:embed="rId3">
            <a:alphaModFix/>
          </a:blip>
          <a:stretch>
            <a:fillRect/>
          </a:stretch>
        </p:blipFill>
        <p:spPr>
          <a:xfrm>
            <a:off x="7305925" y="11"/>
            <a:ext cx="1838075" cy="1611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Author’s Theorems 3 - 5:</a:t>
            </a:r>
            <a:endParaRPr/>
          </a:p>
          <a:p>
            <a:pPr indent="0" lvl="0" marL="0" rtl="0" algn="l">
              <a:spcBef>
                <a:spcPts val="0"/>
              </a:spcBef>
              <a:spcAft>
                <a:spcPts val="0"/>
              </a:spcAft>
              <a:buNone/>
            </a:pPr>
            <a:r>
              <a:rPr lang="en"/>
              <a:t>Damage Boosting With Respect to Lives</a:t>
            </a:r>
            <a:endParaRPr/>
          </a:p>
        </p:txBody>
      </p:sp>
      <p:sp>
        <p:nvSpPr>
          <p:cNvPr id="188" name="Google Shape;188;p21"/>
          <p:cNvSpPr txBox="1"/>
          <p:nvPr>
            <p:ph idx="1" type="body"/>
          </p:nvPr>
        </p:nvSpPr>
        <p:spPr>
          <a:xfrm>
            <a:off x="1297500" y="1567550"/>
            <a:ext cx="7409700" cy="329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author’s next section goes on to describe how damage boosting is performed while taking advantage of how death in many games reset you to a specific state, typically putting them in a prefered state than before, such as having more health prior to dying or moving one to a more advantageous position. </a:t>
            </a:r>
            <a:endParaRPr/>
          </a:p>
          <a:p>
            <a:pPr indent="-311150" lvl="0" marL="457200" rtl="0" algn="l">
              <a:spcBef>
                <a:spcPts val="1200"/>
              </a:spcBef>
              <a:spcAft>
                <a:spcPts val="0"/>
              </a:spcAft>
              <a:buSzPts val="1300"/>
              <a:buChar char="●"/>
            </a:pPr>
            <a:r>
              <a:rPr lang="en"/>
              <a:t>The third theorem produced goes on to explain how with a newly modified algorithm, damage boosting with lives can be approximated within a factor 1/</a:t>
            </a:r>
            <a:r>
              <a:rPr lang="en"/>
              <a:t>l</a:t>
            </a:r>
            <a:r>
              <a:rPr lang="en"/>
              <a:t>   − </a:t>
            </a:r>
            <a:r>
              <a:rPr lang="en" sz="1050">
                <a:solidFill>
                  <a:srgbClr val="4D5156"/>
                </a:solidFill>
                <a:highlight>
                  <a:srgbClr val="FFFFFF"/>
                </a:highlight>
              </a:rPr>
              <a:t>Ɛ</a:t>
            </a:r>
            <a:r>
              <a:rPr lang="en"/>
              <a:t>  in time O(n 3/</a:t>
            </a:r>
            <a:r>
              <a:rPr lang="en" sz="1050">
                <a:solidFill>
                  <a:srgbClr val="4D5156"/>
                </a:solidFill>
                <a:highlight>
                  <a:srgbClr val="FFFFFF"/>
                </a:highlight>
              </a:rPr>
              <a:t>Ɛ</a:t>
            </a:r>
            <a:r>
              <a:rPr lang="en"/>
              <a:t>), for as long as </a:t>
            </a:r>
            <a:r>
              <a:rPr lang="en" sz="1050">
                <a:solidFill>
                  <a:srgbClr val="4D5156"/>
                </a:solidFill>
                <a:highlight>
                  <a:srgbClr val="FFFFFF"/>
                </a:highlight>
              </a:rPr>
              <a:t>Ɛ</a:t>
            </a:r>
            <a:r>
              <a:rPr lang="en"/>
              <a:t> &gt; 0 and the player has at least one extra life.</a:t>
            </a:r>
            <a:br>
              <a:rPr lang="en"/>
            </a:br>
            <a:endParaRPr/>
          </a:p>
          <a:p>
            <a:pPr indent="-311150" lvl="0" marL="457200" rtl="0" algn="l">
              <a:spcBef>
                <a:spcPts val="0"/>
              </a:spcBef>
              <a:spcAft>
                <a:spcPts val="0"/>
              </a:spcAft>
              <a:buSzPts val="1300"/>
              <a:buChar char="●"/>
            </a:pPr>
            <a:r>
              <a:rPr lang="en"/>
              <a:t>The fourth theorem explains that damage boosting with lives is difficult to approximate within a factor 1/2, even if the player has two lives, and avoids chicken events.</a:t>
            </a:r>
            <a:br>
              <a:rPr lang="en"/>
            </a:br>
            <a:endParaRPr/>
          </a:p>
          <a:p>
            <a:pPr indent="-311150" lvl="0" marL="457200" rtl="0" algn="l">
              <a:spcBef>
                <a:spcPts val="0"/>
              </a:spcBef>
              <a:spcAft>
                <a:spcPts val="0"/>
              </a:spcAft>
              <a:buSzPts val="1300"/>
              <a:buChar char="●"/>
            </a:pPr>
            <a:r>
              <a:rPr lang="en"/>
              <a:t>The fifth theorem states that damage boosting with lives can be solved in time O(n</a:t>
            </a:r>
            <a:r>
              <a:rPr baseline="30000" lang="en"/>
              <a:t>2</a:t>
            </a:r>
            <a:r>
              <a:rPr lang="en"/>
              <a:t> * hp</a:t>
            </a:r>
            <a:r>
              <a:rPr baseline="30000" lang="en"/>
              <a:t>2</a:t>
            </a:r>
            <a:r>
              <a:rPr lang="en"/>
              <a:t> * l ).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